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Bebas Neue" panose="020B0604020202020204" charset="0"/>
      <p:regular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763" autoAdjust="0"/>
  </p:normalViewPr>
  <p:slideViewPr>
    <p:cSldViewPr snapToGrid="0">
      <p:cViewPr varScale="1">
        <p:scale>
          <a:sx n="63" d="100"/>
          <a:sy n="63" d="100"/>
        </p:scale>
        <p:origin x="1512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9b9cbe7b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9b9cbe7b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9ea5739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9ea5739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b9cbe7bf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b9cbe7bf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9b9cbe7bf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9b9cbe7bf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9b9cbe7bf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9b9cbe7bf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9b9cbe7bf_0_1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9b9cbe7bf_0_1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9b9cbe7bf_0_1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9b9cbe7bf_0_1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9b9cbe7bf_0_1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9b9cbe7bf_0_1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Empresa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9b9cbe7bf_0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9b9cbe7bf_0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9b9cbe7bf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9b9cbe7bf_0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9b9cbe7bf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9b9cbe7bf_0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fontAlgn="base">
              <a:lnSpc>
                <a:spcPct val="107000"/>
              </a:lnSpc>
              <a:spcBef>
                <a:spcPts val="1000"/>
              </a:spcBef>
              <a:spcAft>
                <a:spcPts val="800"/>
              </a:spcAft>
              <a:buFont typeface="Symbol" panose="05050102010706020507" pitchFamily="18" charset="2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9b9cbe7bf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9b9cbe7bf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9b9cbe7bf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9b9cbe7bf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9b9cbe7bf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9b9cbe7bf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9b9cbe7bf_0_1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9b9cbe7bf_0_1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b9cbe7bf_0_1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b9cbe7bf_0_1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9b9cbe7b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9b9cbe7b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www.stories.com/" TargetMode="External"/><Relationship Id="rId4" Type="http://schemas.openxmlformats.org/officeDocument/2006/relationships/hyperlink" Target="https://www.freepik.com/" TargetMode="Externa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685800" y="527275"/>
            <a:ext cx="2746800" cy="26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685800" y="3514825"/>
            <a:ext cx="2746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5248200" y="1172875"/>
            <a:ext cx="38958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5821500" y="2152100"/>
            <a:ext cx="2636700" cy="13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 hasCustomPrompt="1"/>
          </p:nvPr>
        </p:nvSpPr>
        <p:spPr>
          <a:xfrm>
            <a:off x="5821500" y="1307400"/>
            <a:ext cx="26367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678600" y="1280500"/>
            <a:ext cx="7786800" cy="3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678600" y="3464875"/>
            <a:ext cx="33600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2"/>
          </p:nvPr>
        </p:nvSpPr>
        <p:spPr>
          <a:xfrm>
            <a:off x="688675" y="2942875"/>
            <a:ext cx="33600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3"/>
          </p:nvPr>
        </p:nvSpPr>
        <p:spPr>
          <a:xfrm>
            <a:off x="5088125" y="3464875"/>
            <a:ext cx="33600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098200" y="2942875"/>
            <a:ext cx="33600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4366500" y="527275"/>
            <a:ext cx="40917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4366500" y="1352300"/>
            <a:ext cx="4091700" cy="1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5259600" y="527275"/>
            <a:ext cx="31986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685800" y="527275"/>
            <a:ext cx="77724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ubTitle" idx="1"/>
          </p:nvPr>
        </p:nvSpPr>
        <p:spPr>
          <a:xfrm>
            <a:off x="4572000" y="1172875"/>
            <a:ext cx="38862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2"/>
          </p:nvPr>
        </p:nvSpPr>
        <p:spPr>
          <a:xfrm>
            <a:off x="4572000" y="1818500"/>
            <a:ext cx="38862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title"/>
          </p:nvPr>
        </p:nvSpPr>
        <p:spPr>
          <a:xfrm>
            <a:off x="685800" y="2561000"/>
            <a:ext cx="4931100" cy="20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 hasCustomPrompt="1"/>
          </p:nvPr>
        </p:nvSpPr>
        <p:spPr>
          <a:xfrm>
            <a:off x="685800" y="1172875"/>
            <a:ext cx="77724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23"/>
          <p:cNvSpPr txBox="1">
            <a:spLocks noGrp="1"/>
          </p:cNvSpPr>
          <p:nvPr>
            <p:ph type="subTitle" idx="1"/>
          </p:nvPr>
        </p:nvSpPr>
        <p:spPr>
          <a:xfrm>
            <a:off x="685800" y="2838000"/>
            <a:ext cx="7772400" cy="6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1"/>
          </p:nvPr>
        </p:nvSpPr>
        <p:spPr>
          <a:xfrm>
            <a:off x="678600" y="1716300"/>
            <a:ext cx="3722400" cy="17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2"/>
          </p:nvPr>
        </p:nvSpPr>
        <p:spPr>
          <a:xfrm>
            <a:off x="678600" y="4035175"/>
            <a:ext cx="3722400" cy="5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 hasCustomPrompt="1"/>
          </p:nvPr>
        </p:nvSpPr>
        <p:spPr>
          <a:xfrm>
            <a:off x="1695600" y="661763"/>
            <a:ext cx="5752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2" name="Google Shape;92;p26"/>
          <p:cNvSpPr txBox="1">
            <a:spLocks noGrp="1"/>
          </p:cNvSpPr>
          <p:nvPr>
            <p:ph type="subTitle" idx="1"/>
          </p:nvPr>
        </p:nvSpPr>
        <p:spPr>
          <a:xfrm>
            <a:off x="1695600" y="1402588"/>
            <a:ext cx="57528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title" idx="2" hasCustomPrompt="1"/>
          </p:nvPr>
        </p:nvSpPr>
        <p:spPr>
          <a:xfrm>
            <a:off x="1695600" y="1974538"/>
            <a:ext cx="5752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4" name="Google Shape;94;p26"/>
          <p:cNvSpPr txBox="1">
            <a:spLocks noGrp="1"/>
          </p:cNvSpPr>
          <p:nvPr>
            <p:ph type="subTitle" idx="3"/>
          </p:nvPr>
        </p:nvSpPr>
        <p:spPr>
          <a:xfrm>
            <a:off x="1695600" y="2715363"/>
            <a:ext cx="57528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title" idx="4" hasCustomPrompt="1"/>
          </p:nvPr>
        </p:nvSpPr>
        <p:spPr>
          <a:xfrm>
            <a:off x="1695600" y="3287313"/>
            <a:ext cx="5752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6" name="Google Shape;96;p26"/>
          <p:cNvSpPr txBox="1">
            <a:spLocks noGrp="1"/>
          </p:cNvSpPr>
          <p:nvPr>
            <p:ph type="subTitle" idx="5"/>
          </p:nvPr>
        </p:nvSpPr>
        <p:spPr>
          <a:xfrm>
            <a:off x="1695600" y="4028138"/>
            <a:ext cx="57528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685800" y="527275"/>
            <a:ext cx="40917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body" idx="1"/>
          </p:nvPr>
        </p:nvSpPr>
        <p:spPr>
          <a:xfrm>
            <a:off x="685800" y="1268825"/>
            <a:ext cx="2531700" cy="17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>
            <a:spLocks noGrp="1"/>
          </p:cNvSpPr>
          <p:nvPr>
            <p:ph type="title"/>
          </p:nvPr>
        </p:nvSpPr>
        <p:spPr>
          <a:xfrm>
            <a:off x="685800" y="1409625"/>
            <a:ext cx="3231000" cy="20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body" idx="1"/>
          </p:nvPr>
        </p:nvSpPr>
        <p:spPr>
          <a:xfrm>
            <a:off x="685800" y="3458875"/>
            <a:ext cx="3231000" cy="11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>
            <a:off x="685800" y="1706275"/>
            <a:ext cx="47346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subTitle" idx="2"/>
          </p:nvPr>
        </p:nvSpPr>
        <p:spPr>
          <a:xfrm>
            <a:off x="685800" y="2825275"/>
            <a:ext cx="4734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four columns 2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body" idx="1"/>
          </p:nvPr>
        </p:nvSpPr>
        <p:spPr>
          <a:xfrm>
            <a:off x="678600" y="3569232"/>
            <a:ext cx="1656300" cy="10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subTitle" idx="2"/>
          </p:nvPr>
        </p:nvSpPr>
        <p:spPr>
          <a:xfrm>
            <a:off x="678600" y="3203525"/>
            <a:ext cx="165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3"/>
          </p:nvPr>
        </p:nvSpPr>
        <p:spPr>
          <a:xfrm>
            <a:off x="2722100" y="3569232"/>
            <a:ext cx="1656300" cy="10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ubTitle" idx="4"/>
          </p:nvPr>
        </p:nvSpPr>
        <p:spPr>
          <a:xfrm>
            <a:off x="2722100" y="3203525"/>
            <a:ext cx="165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5"/>
          </p:nvPr>
        </p:nvSpPr>
        <p:spPr>
          <a:xfrm>
            <a:off x="4765600" y="3569232"/>
            <a:ext cx="1656300" cy="10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subTitle" idx="6"/>
          </p:nvPr>
        </p:nvSpPr>
        <p:spPr>
          <a:xfrm>
            <a:off x="4765600" y="3203525"/>
            <a:ext cx="165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body" idx="7"/>
          </p:nvPr>
        </p:nvSpPr>
        <p:spPr>
          <a:xfrm>
            <a:off x="6809100" y="3569232"/>
            <a:ext cx="1656300" cy="10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subTitle" idx="8"/>
          </p:nvPr>
        </p:nvSpPr>
        <p:spPr>
          <a:xfrm>
            <a:off x="6809100" y="3203525"/>
            <a:ext cx="165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columns">
  <p:cSld name="CUSTOM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body" idx="1"/>
          </p:nvPr>
        </p:nvSpPr>
        <p:spPr>
          <a:xfrm>
            <a:off x="678600" y="3669325"/>
            <a:ext cx="22095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subTitle" idx="2"/>
          </p:nvPr>
        </p:nvSpPr>
        <p:spPr>
          <a:xfrm>
            <a:off x="678612" y="3131425"/>
            <a:ext cx="22095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3"/>
          </p:nvPr>
        </p:nvSpPr>
        <p:spPr>
          <a:xfrm>
            <a:off x="6242075" y="3669325"/>
            <a:ext cx="22095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ubTitle" idx="4"/>
          </p:nvPr>
        </p:nvSpPr>
        <p:spPr>
          <a:xfrm>
            <a:off x="6242087" y="3131425"/>
            <a:ext cx="22095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5"/>
          </p:nvPr>
        </p:nvSpPr>
        <p:spPr>
          <a:xfrm>
            <a:off x="3460338" y="2069125"/>
            <a:ext cx="22095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subTitle" idx="6"/>
          </p:nvPr>
        </p:nvSpPr>
        <p:spPr>
          <a:xfrm>
            <a:off x="3460350" y="1531225"/>
            <a:ext cx="22095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four columns">
  <p:cSld name="CUSTOM_2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body" idx="1"/>
          </p:nvPr>
        </p:nvSpPr>
        <p:spPr>
          <a:xfrm>
            <a:off x="678600" y="39168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subTitle" idx="2"/>
          </p:nvPr>
        </p:nvSpPr>
        <p:spPr>
          <a:xfrm>
            <a:off x="678600" y="35832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body" idx="3"/>
          </p:nvPr>
        </p:nvSpPr>
        <p:spPr>
          <a:xfrm>
            <a:off x="678600" y="23889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subTitle" idx="4"/>
          </p:nvPr>
        </p:nvSpPr>
        <p:spPr>
          <a:xfrm>
            <a:off x="678600" y="20553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body" idx="5"/>
          </p:nvPr>
        </p:nvSpPr>
        <p:spPr>
          <a:xfrm>
            <a:off x="5639700" y="39168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32"/>
          <p:cNvSpPr txBox="1">
            <a:spLocks noGrp="1"/>
          </p:cNvSpPr>
          <p:nvPr>
            <p:ph type="subTitle" idx="6"/>
          </p:nvPr>
        </p:nvSpPr>
        <p:spPr>
          <a:xfrm>
            <a:off x="5639700" y="35832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body" idx="7"/>
          </p:nvPr>
        </p:nvSpPr>
        <p:spPr>
          <a:xfrm>
            <a:off x="5639700" y="23889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32"/>
          <p:cNvSpPr txBox="1">
            <a:spLocks noGrp="1"/>
          </p:cNvSpPr>
          <p:nvPr>
            <p:ph type="subTitle" idx="8"/>
          </p:nvPr>
        </p:nvSpPr>
        <p:spPr>
          <a:xfrm>
            <a:off x="5639700" y="20553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six Columns">
  <p:cSld name="CUSTOM_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body" idx="1"/>
          </p:nvPr>
        </p:nvSpPr>
        <p:spPr>
          <a:xfrm>
            <a:off x="678600" y="3950213"/>
            <a:ext cx="16563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subTitle" idx="2"/>
          </p:nvPr>
        </p:nvSpPr>
        <p:spPr>
          <a:xfrm>
            <a:off x="678600" y="3584525"/>
            <a:ext cx="165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body" idx="3"/>
          </p:nvPr>
        </p:nvSpPr>
        <p:spPr>
          <a:xfrm>
            <a:off x="6801900" y="3950213"/>
            <a:ext cx="16563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subTitle" idx="4"/>
          </p:nvPr>
        </p:nvSpPr>
        <p:spPr>
          <a:xfrm>
            <a:off x="6801900" y="3584525"/>
            <a:ext cx="165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5"/>
          </p:nvPr>
        </p:nvSpPr>
        <p:spPr>
          <a:xfrm>
            <a:off x="3740250" y="3950213"/>
            <a:ext cx="16563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subTitle" idx="6"/>
          </p:nvPr>
        </p:nvSpPr>
        <p:spPr>
          <a:xfrm>
            <a:off x="3740250" y="3584525"/>
            <a:ext cx="165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body" idx="7"/>
          </p:nvPr>
        </p:nvSpPr>
        <p:spPr>
          <a:xfrm>
            <a:off x="678600" y="2184275"/>
            <a:ext cx="16563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subTitle" idx="8"/>
          </p:nvPr>
        </p:nvSpPr>
        <p:spPr>
          <a:xfrm>
            <a:off x="678600" y="1818563"/>
            <a:ext cx="165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body" idx="9"/>
          </p:nvPr>
        </p:nvSpPr>
        <p:spPr>
          <a:xfrm>
            <a:off x="6801900" y="2184275"/>
            <a:ext cx="16563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subTitle" idx="13"/>
          </p:nvPr>
        </p:nvSpPr>
        <p:spPr>
          <a:xfrm>
            <a:off x="6801900" y="1818563"/>
            <a:ext cx="165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body" idx="14"/>
          </p:nvPr>
        </p:nvSpPr>
        <p:spPr>
          <a:xfrm>
            <a:off x="3740250" y="2184275"/>
            <a:ext cx="16563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subTitle" idx="15"/>
          </p:nvPr>
        </p:nvSpPr>
        <p:spPr>
          <a:xfrm>
            <a:off x="3740250" y="1818563"/>
            <a:ext cx="165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9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>
            <a:spLocks noGrp="1"/>
          </p:cNvSpPr>
          <p:nvPr>
            <p:ph type="title" hasCustomPrompt="1"/>
          </p:nvPr>
        </p:nvSpPr>
        <p:spPr>
          <a:xfrm>
            <a:off x="685800" y="704124"/>
            <a:ext cx="12834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36"/>
          <p:cNvSpPr txBox="1">
            <a:spLocks noGrp="1"/>
          </p:cNvSpPr>
          <p:nvPr>
            <p:ph type="title" idx="2" hasCustomPrompt="1"/>
          </p:nvPr>
        </p:nvSpPr>
        <p:spPr>
          <a:xfrm>
            <a:off x="685800" y="1779970"/>
            <a:ext cx="12834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36"/>
          <p:cNvSpPr txBox="1">
            <a:spLocks noGrp="1"/>
          </p:cNvSpPr>
          <p:nvPr>
            <p:ph type="body" idx="1"/>
          </p:nvPr>
        </p:nvSpPr>
        <p:spPr>
          <a:xfrm>
            <a:off x="2028700" y="1018075"/>
            <a:ext cx="27009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title" idx="3"/>
          </p:nvPr>
        </p:nvSpPr>
        <p:spPr>
          <a:xfrm>
            <a:off x="4853100" y="527275"/>
            <a:ext cx="3605100" cy="13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7" name="Google Shape;157;p36"/>
          <p:cNvSpPr txBox="1">
            <a:spLocks noGrp="1"/>
          </p:cNvSpPr>
          <p:nvPr>
            <p:ph type="title" idx="4" hasCustomPrompt="1"/>
          </p:nvPr>
        </p:nvSpPr>
        <p:spPr>
          <a:xfrm>
            <a:off x="685800" y="2855816"/>
            <a:ext cx="12834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36"/>
          <p:cNvSpPr txBox="1">
            <a:spLocks noGrp="1"/>
          </p:cNvSpPr>
          <p:nvPr>
            <p:ph type="title" idx="5" hasCustomPrompt="1"/>
          </p:nvPr>
        </p:nvSpPr>
        <p:spPr>
          <a:xfrm>
            <a:off x="685800" y="3931662"/>
            <a:ext cx="12834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6"/>
          </p:nvPr>
        </p:nvSpPr>
        <p:spPr>
          <a:xfrm>
            <a:off x="2028700" y="662863"/>
            <a:ext cx="2700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body" idx="7"/>
          </p:nvPr>
        </p:nvSpPr>
        <p:spPr>
          <a:xfrm>
            <a:off x="2028700" y="2093925"/>
            <a:ext cx="27009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subTitle" idx="8"/>
          </p:nvPr>
        </p:nvSpPr>
        <p:spPr>
          <a:xfrm>
            <a:off x="2028700" y="1738713"/>
            <a:ext cx="2700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6"/>
          <p:cNvSpPr txBox="1">
            <a:spLocks noGrp="1"/>
          </p:cNvSpPr>
          <p:nvPr>
            <p:ph type="body" idx="9"/>
          </p:nvPr>
        </p:nvSpPr>
        <p:spPr>
          <a:xfrm>
            <a:off x="2028700" y="3149125"/>
            <a:ext cx="27009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subTitle" idx="13"/>
          </p:nvPr>
        </p:nvSpPr>
        <p:spPr>
          <a:xfrm>
            <a:off x="2028700" y="2793913"/>
            <a:ext cx="2700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body" idx="14"/>
          </p:nvPr>
        </p:nvSpPr>
        <p:spPr>
          <a:xfrm>
            <a:off x="2028700" y="4204325"/>
            <a:ext cx="27009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subTitle" idx="15"/>
          </p:nvPr>
        </p:nvSpPr>
        <p:spPr>
          <a:xfrm>
            <a:off x="2028700" y="3849113"/>
            <a:ext cx="27009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>
            <a:spLocks noGrp="1"/>
          </p:cNvSpPr>
          <p:nvPr>
            <p:ph type="title"/>
          </p:nvPr>
        </p:nvSpPr>
        <p:spPr>
          <a:xfrm>
            <a:off x="685800" y="527275"/>
            <a:ext cx="77727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sz="48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subTitle" idx="1"/>
          </p:nvPr>
        </p:nvSpPr>
        <p:spPr>
          <a:xfrm>
            <a:off x="5068488" y="1627650"/>
            <a:ext cx="33900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body" idx="2"/>
          </p:nvPr>
        </p:nvSpPr>
        <p:spPr>
          <a:xfrm>
            <a:off x="5068488" y="2144100"/>
            <a:ext cx="3390000" cy="10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7"/>
          <p:cNvSpPr txBox="1"/>
          <p:nvPr/>
        </p:nvSpPr>
        <p:spPr>
          <a:xfrm>
            <a:off x="5208075" y="3257800"/>
            <a:ext cx="3250200" cy="8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pt-PT" sz="1200"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lang="pt-PT" sz="1200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pt-PT" sz="1200"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pt-PT" sz="1200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lang="pt-PT" sz="1200"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pt-PT" sz="1200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lang="pt-PT" sz="1200">
                <a:latin typeface="Lato"/>
                <a:ea typeface="Lato"/>
                <a:cs typeface="Lato"/>
                <a:sym typeface="Lato"/>
              </a:rPr>
              <a:t> and illustrations by </a:t>
            </a:r>
            <a:r>
              <a:rPr lang="pt-PT" sz="1200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Stories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7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78600" y="1657100"/>
            <a:ext cx="7786800" cy="29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EA4335"/>
          </p15:clr>
        </p15:guide>
        <p15:guide id="2" orient="horz" pos="332">
          <p15:clr>
            <a:srgbClr val="EA4335"/>
          </p15:clr>
        </p15:guide>
        <p15:guide id="3" pos="5328">
          <p15:clr>
            <a:srgbClr val="EA4335"/>
          </p15:clr>
        </p15:guide>
        <p15:guide id="4" orient="horz" pos="2908">
          <p15:clr>
            <a:srgbClr val="EA4335"/>
          </p15:clr>
        </p15:guide>
        <p15:guide id="5" orient="horz" pos="73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/>
          <p:nvPr/>
        </p:nvSpPr>
        <p:spPr>
          <a:xfrm>
            <a:off x="0" y="43871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9"/>
          <p:cNvSpPr/>
          <p:nvPr/>
        </p:nvSpPr>
        <p:spPr>
          <a:xfrm>
            <a:off x="0" y="0"/>
            <a:ext cx="418500" cy="26901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100" y="0"/>
            <a:ext cx="936901" cy="466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00" y="0"/>
            <a:ext cx="2238924" cy="4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7188" y="1719173"/>
            <a:ext cx="5129624" cy="12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9"/>
          <p:cNvSpPr txBox="1"/>
          <p:nvPr/>
        </p:nvSpPr>
        <p:spPr>
          <a:xfrm>
            <a:off x="247250" y="3725975"/>
            <a:ext cx="2746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Virtutem-VIR</a:t>
            </a:r>
            <a:endParaRPr sz="2000">
              <a:solidFill>
                <a:srgbClr val="2632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Arquitectura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8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8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00" y="1304275"/>
            <a:ext cx="7582399" cy="3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Desenvolvimento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9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9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subTitle" idx="2"/>
          </p:nvPr>
        </p:nvSpPr>
        <p:spPr>
          <a:xfrm>
            <a:off x="328350" y="2420100"/>
            <a:ext cx="2800800" cy="1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/>
              <a:t>No UI, em cada página, podemos ter ações que chamam outras ações criadas no BL . </a:t>
            </a:r>
            <a:endParaRPr sz="19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700" y="1443525"/>
            <a:ext cx="5715524" cy="363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9"/>
          <p:cNvSpPr txBox="1"/>
          <p:nvPr/>
        </p:nvSpPr>
        <p:spPr>
          <a:xfrm>
            <a:off x="5742325" y="700163"/>
            <a:ext cx="333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Lógica do botão aceitar Candidatura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Trabalho Futuro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0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50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0"/>
          <p:cNvSpPr txBox="1">
            <a:spLocks noGrp="1"/>
          </p:cNvSpPr>
          <p:nvPr>
            <p:ph type="subTitle" idx="2"/>
          </p:nvPr>
        </p:nvSpPr>
        <p:spPr>
          <a:xfrm>
            <a:off x="506250" y="1611050"/>
            <a:ext cx="8131500" cy="24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PT" sz="1900" dirty="0"/>
              <a:t>Possibilidade de comunicação </a:t>
            </a:r>
            <a:r>
              <a:rPr lang="pt-PT" sz="1900" dirty="0" err="1"/>
              <a:t>directa</a:t>
            </a:r>
            <a:r>
              <a:rPr lang="pt-PT" sz="1900" dirty="0"/>
              <a:t> entre estudantes e empresas.</a:t>
            </a:r>
            <a:endParaRPr sz="1900" dirty="0"/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PT" sz="1900" dirty="0"/>
              <a:t>Sistemas de recomendação e de associação.</a:t>
            </a:r>
            <a:endParaRPr sz="1900" dirty="0"/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PT" sz="1900" dirty="0"/>
              <a:t>Melhoria das </a:t>
            </a:r>
            <a:r>
              <a:rPr lang="pt-PT" sz="1900" dirty="0" err="1"/>
              <a:t>dashboard</a:t>
            </a:r>
            <a:r>
              <a:rPr lang="pt-PT" sz="1900" dirty="0"/>
              <a:t> para as empresas.</a:t>
            </a:r>
            <a:endParaRPr sz="1900" dirty="0"/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PT" sz="1900" dirty="0"/>
              <a:t>Aplicação mobile.</a:t>
            </a:r>
            <a:endParaRPr sz="10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>
            <a:spLocks noGrp="1"/>
          </p:cNvSpPr>
          <p:nvPr>
            <p:ph type="title"/>
          </p:nvPr>
        </p:nvSpPr>
        <p:spPr>
          <a:xfrm>
            <a:off x="685800" y="527275"/>
            <a:ext cx="77727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300"/>
              <a:t>Work Hard and BePro!</a:t>
            </a:r>
            <a:endParaRPr sz="4300"/>
          </a:p>
        </p:txBody>
      </p:sp>
      <p:sp>
        <p:nvSpPr>
          <p:cNvPr id="299" name="Google Shape;299;p51"/>
          <p:cNvSpPr/>
          <p:nvPr/>
        </p:nvSpPr>
        <p:spPr>
          <a:xfrm>
            <a:off x="500070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51"/>
          <p:cNvSpPr/>
          <p:nvPr/>
        </p:nvSpPr>
        <p:spPr>
          <a:xfrm>
            <a:off x="5391100" y="2861250"/>
            <a:ext cx="3356100" cy="17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014" y="1713751"/>
            <a:ext cx="916213" cy="123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849" y="1713765"/>
            <a:ext cx="916203" cy="123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5677" y="1713779"/>
            <a:ext cx="916203" cy="123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1452" y="1713779"/>
            <a:ext cx="916203" cy="12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1754" y="1713771"/>
            <a:ext cx="916203" cy="123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6014" y="3376883"/>
            <a:ext cx="916203" cy="123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0844" y="3376883"/>
            <a:ext cx="916203" cy="123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95675" y="3376889"/>
            <a:ext cx="916203" cy="123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78597" y="3376883"/>
            <a:ext cx="916203" cy="123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10327" y="3376883"/>
            <a:ext cx="916203" cy="123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42085" y="1713771"/>
            <a:ext cx="916203" cy="123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42085" y="3376890"/>
            <a:ext cx="916203" cy="1239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/>
          <p:nvPr/>
        </p:nvSpPr>
        <p:spPr>
          <a:xfrm>
            <a:off x="0" y="43871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2"/>
          <p:cNvSpPr/>
          <p:nvPr/>
        </p:nvSpPr>
        <p:spPr>
          <a:xfrm>
            <a:off x="0" y="0"/>
            <a:ext cx="418500" cy="26901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100" y="0"/>
            <a:ext cx="936901" cy="466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00" y="0"/>
            <a:ext cx="2238924" cy="4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7188" y="1719173"/>
            <a:ext cx="5129624" cy="12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2"/>
          <p:cNvSpPr txBox="1"/>
          <p:nvPr/>
        </p:nvSpPr>
        <p:spPr>
          <a:xfrm>
            <a:off x="247250" y="3725975"/>
            <a:ext cx="2746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Virtutem-VIR</a:t>
            </a:r>
            <a:endParaRPr sz="2000">
              <a:solidFill>
                <a:srgbClr val="2632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Questionários </a:t>
            </a:r>
            <a:r>
              <a:rPr lang="pt-PT" sz="2200" b="0"/>
              <a:t>(estudantes)</a:t>
            </a:r>
            <a:endParaRPr sz="2200" b="0"/>
          </a:p>
        </p:txBody>
      </p:sp>
      <p:sp>
        <p:nvSpPr>
          <p:cNvPr id="328" name="Google Shape;328;p53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3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3"/>
          <p:cNvSpPr/>
          <p:nvPr/>
        </p:nvSpPr>
        <p:spPr>
          <a:xfrm>
            <a:off x="6201875" y="518725"/>
            <a:ext cx="1877700" cy="741600"/>
          </a:xfrm>
          <a:prstGeom prst="rect">
            <a:avLst/>
          </a:prstGeom>
          <a:solidFill>
            <a:srgbClr val="FFC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53"/>
          <p:cNvSpPr txBox="1"/>
          <p:nvPr/>
        </p:nvSpPr>
        <p:spPr>
          <a:xfrm>
            <a:off x="6318275" y="566738"/>
            <a:ext cx="16449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>
                <a:solidFill>
                  <a:srgbClr val="263238"/>
                </a:solidFill>
                <a:latin typeface="Bebas Neue"/>
                <a:ea typeface="Bebas Neue"/>
                <a:cs typeface="Bebas Neue"/>
                <a:sym typeface="Bebas Neue"/>
              </a:rPr>
              <a:t>124</a:t>
            </a:r>
            <a:endParaRPr sz="2400" b="1"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>
                <a:solidFill>
                  <a:srgbClr val="263238"/>
                </a:solidFill>
                <a:latin typeface="Bebas Neue"/>
                <a:ea typeface="Bebas Neue"/>
                <a:cs typeface="Bebas Neue"/>
                <a:sym typeface="Bebas Neue"/>
              </a:rPr>
              <a:t>Estudantes</a:t>
            </a:r>
            <a:endParaRPr sz="2400" b="1"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63" y="1494188"/>
            <a:ext cx="2823525" cy="16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3"/>
          <p:cNvSpPr txBox="1">
            <a:spLocks noGrp="1"/>
          </p:cNvSpPr>
          <p:nvPr>
            <p:ph type="subTitle" idx="2"/>
          </p:nvPr>
        </p:nvSpPr>
        <p:spPr>
          <a:xfrm>
            <a:off x="550025" y="1467975"/>
            <a:ext cx="28236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Trabalhar em Grupo ou individualmente?</a:t>
            </a:r>
            <a:endParaRPr/>
          </a:p>
        </p:txBody>
      </p:sp>
      <p:pic>
        <p:nvPicPr>
          <p:cNvPr id="334" name="Google Shape;33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000" y="1786250"/>
            <a:ext cx="4072849" cy="12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3"/>
          <p:cNvSpPr txBox="1">
            <a:spLocks noGrp="1"/>
          </p:cNvSpPr>
          <p:nvPr>
            <p:ph type="subTitle" idx="2"/>
          </p:nvPr>
        </p:nvSpPr>
        <p:spPr>
          <a:xfrm>
            <a:off x="4456000" y="1468150"/>
            <a:ext cx="45198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O Quanto estás preparado para o mundo do trabalho?</a:t>
            </a:r>
            <a:endParaRPr/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4900" y="3467786"/>
            <a:ext cx="4519800" cy="159433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3"/>
          <p:cNvSpPr txBox="1">
            <a:spLocks noGrp="1"/>
          </p:cNvSpPr>
          <p:nvPr>
            <p:ph type="subTitle" idx="2"/>
          </p:nvPr>
        </p:nvSpPr>
        <p:spPr>
          <a:xfrm>
            <a:off x="4572000" y="3230600"/>
            <a:ext cx="45198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500">
                <a:solidFill>
                  <a:schemeClr val="dk2"/>
                </a:solidFill>
              </a:rPr>
              <a:t>O quanto estás receoso para entrar no mundo do trabalho?</a:t>
            </a:r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50" y="3627852"/>
            <a:ext cx="4112613" cy="12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 txBox="1">
            <a:spLocks noGrp="1"/>
          </p:cNvSpPr>
          <p:nvPr>
            <p:ph type="subTitle" idx="2"/>
          </p:nvPr>
        </p:nvSpPr>
        <p:spPr>
          <a:xfrm>
            <a:off x="87050" y="3340275"/>
            <a:ext cx="43425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300">
                <a:solidFill>
                  <a:schemeClr val="dk2"/>
                </a:solidFill>
              </a:rPr>
              <a:t>oportunidades que a Universidade te fornece para um maior contacto com o mundo do trabalho?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Personas e User Journeys </a:t>
            </a:r>
            <a:endParaRPr/>
          </a:p>
        </p:txBody>
      </p:sp>
      <p:sp>
        <p:nvSpPr>
          <p:cNvPr id="345" name="Google Shape;345;p54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4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75" y="1580400"/>
            <a:ext cx="7323452" cy="34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353" name="Google Shape;353;p55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5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subTitle" idx="2"/>
          </p:nvPr>
        </p:nvSpPr>
        <p:spPr>
          <a:xfrm>
            <a:off x="316350" y="2029475"/>
            <a:ext cx="4199400" cy="22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Empresas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Criar projetos;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Editar projetos;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Consultar projectos;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Classificar os estudantes que colaboraram no projeto;</a:t>
            </a:r>
            <a:endParaRPr sz="15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5"/>
          <p:cNvSpPr txBox="1">
            <a:spLocks noGrp="1"/>
          </p:cNvSpPr>
          <p:nvPr>
            <p:ph type="subTitle" idx="2"/>
          </p:nvPr>
        </p:nvSpPr>
        <p:spPr>
          <a:xfrm>
            <a:off x="4628250" y="2029475"/>
            <a:ext cx="4199400" cy="22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Estudantes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Consultar projetos disponíveis;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Candidatar individualmente a um projeto;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Consultar os seus projetos;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Classificar as empresas com quem colaborou;</a:t>
            </a:r>
            <a:endParaRPr sz="15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Problema/Oportunidade</a:t>
            </a:r>
            <a:endParaRPr/>
          </a:p>
        </p:txBody>
      </p:sp>
      <p:sp>
        <p:nvSpPr>
          <p:cNvPr id="187" name="Google Shape;187;p40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0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950" y="1516625"/>
            <a:ext cx="6066049" cy="34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0"/>
          <p:cNvSpPr/>
          <p:nvPr/>
        </p:nvSpPr>
        <p:spPr>
          <a:xfrm>
            <a:off x="6958975" y="864900"/>
            <a:ext cx="2053800" cy="1707000"/>
          </a:xfrm>
          <a:prstGeom prst="wedgeRectCallout">
            <a:avLst>
              <a:gd name="adj1" fmla="val -72082"/>
              <a:gd name="adj2" fmla="val 39832"/>
            </a:avLst>
          </a:prstGeom>
          <a:solidFill>
            <a:srgbClr val="FFFFFF"/>
          </a:solidFill>
          <a:ln w="9525" cap="flat" cmpd="sng">
            <a:solidFill>
              <a:srgbClr val="FFC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Criar uma ferramenta que permita visar habilidades profissionais que os estudantes vão adquirindo ao longo do percurso académico.</a:t>
            </a:r>
            <a:endParaRPr sz="17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0"/>
          <p:cNvSpPr/>
          <p:nvPr/>
        </p:nvSpPr>
        <p:spPr>
          <a:xfrm>
            <a:off x="371825" y="2462625"/>
            <a:ext cx="2477100" cy="1903200"/>
          </a:xfrm>
          <a:prstGeom prst="wedgeRectCallout">
            <a:avLst>
              <a:gd name="adj1" fmla="val 79776"/>
              <a:gd name="adj2" fmla="val 54725"/>
            </a:avLst>
          </a:prstGeom>
          <a:solidFill>
            <a:srgbClr val="FFFFFF"/>
          </a:solidFill>
          <a:ln w="9525" cap="flat" cmpd="sng">
            <a:solidFill>
              <a:srgbClr val="166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Desfasamento entre o mundo de trabalho e  o ambiente académico,  para além da falta de conexão entre os  alunos universitários e as empresas.</a:t>
            </a:r>
            <a:endParaRPr sz="18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Questionários</a:t>
            </a: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subTitle" idx="2"/>
          </p:nvPr>
        </p:nvSpPr>
        <p:spPr>
          <a:xfrm>
            <a:off x="678600" y="1412724"/>
            <a:ext cx="4629000" cy="16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Objetivos</a:t>
            </a:r>
            <a:endParaRPr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 dirty="0">
                <a:solidFill>
                  <a:schemeClr val="dk2"/>
                </a:solidFill>
              </a:rPr>
              <a:t>Perceber melhor o nosso público-alvo;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 dirty="0">
                <a:solidFill>
                  <a:schemeClr val="dk2"/>
                </a:solidFill>
              </a:rPr>
              <a:t>Adequar as funcionalidades do sistema à realidade;</a:t>
            </a:r>
            <a:endParaRPr sz="15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41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41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41"/>
          <p:cNvSpPr/>
          <p:nvPr/>
        </p:nvSpPr>
        <p:spPr>
          <a:xfrm>
            <a:off x="6260400" y="1002363"/>
            <a:ext cx="1877700" cy="741600"/>
          </a:xfrm>
          <a:prstGeom prst="rect">
            <a:avLst/>
          </a:prstGeom>
          <a:solidFill>
            <a:srgbClr val="FFC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41"/>
          <p:cNvSpPr txBox="1"/>
          <p:nvPr/>
        </p:nvSpPr>
        <p:spPr>
          <a:xfrm>
            <a:off x="6376800" y="1050375"/>
            <a:ext cx="16449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>
                <a:solidFill>
                  <a:srgbClr val="263238"/>
                </a:solidFill>
                <a:latin typeface="Bebas Neue"/>
                <a:ea typeface="Bebas Neue"/>
                <a:cs typeface="Bebas Neue"/>
                <a:sym typeface="Bebas Neue"/>
              </a:rPr>
              <a:t>124</a:t>
            </a:r>
            <a:endParaRPr sz="2400" b="1"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>
                <a:solidFill>
                  <a:srgbClr val="263238"/>
                </a:solidFill>
                <a:latin typeface="Bebas Neue"/>
                <a:ea typeface="Bebas Neue"/>
                <a:cs typeface="Bebas Neue"/>
                <a:sym typeface="Bebas Neue"/>
              </a:rPr>
              <a:t>Estudantes</a:t>
            </a:r>
            <a:endParaRPr sz="2400" b="1"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2" name="Google Shape;202;p41"/>
          <p:cNvSpPr/>
          <p:nvPr/>
        </p:nvSpPr>
        <p:spPr>
          <a:xfrm>
            <a:off x="6260400" y="1972613"/>
            <a:ext cx="1877700" cy="741600"/>
          </a:xfrm>
          <a:prstGeom prst="rect">
            <a:avLst/>
          </a:prstGeom>
          <a:solidFill>
            <a:srgbClr val="FFC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1"/>
          <p:cNvSpPr txBox="1"/>
          <p:nvPr/>
        </p:nvSpPr>
        <p:spPr>
          <a:xfrm>
            <a:off x="6376800" y="2020625"/>
            <a:ext cx="16449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>
                <a:solidFill>
                  <a:srgbClr val="263238"/>
                </a:solidFill>
                <a:latin typeface="Bebas Neue"/>
                <a:ea typeface="Bebas Neue"/>
                <a:cs typeface="Bebas Neue"/>
                <a:sym typeface="Bebas Neue"/>
              </a:rPr>
              <a:t>20</a:t>
            </a:r>
            <a:endParaRPr sz="2400" b="1"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>
                <a:solidFill>
                  <a:srgbClr val="263238"/>
                </a:solidFill>
                <a:latin typeface="Bebas Neue"/>
                <a:ea typeface="Bebas Neue"/>
                <a:cs typeface="Bebas Neue"/>
                <a:sym typeface="Bebas Neue"/>
              </a:rPr>
              <a:t>Empresas</a:t>
            </a:r>
            <a:endParaRPr sz="2400" b="1"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04" name="Google Shape;2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675" y="3710475"/>
            <a:ext cx="2903575" cy="13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1"/>
          <p:cNvSpPr txBox="1"/>
          <p:nvPr/>
        </p:nvSpPr>
        <p:spPr>
          <a:xfrm>
            <a:off x="666575" y="2994075"/>
            <a:ext cx="9669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>
                <a:solidFill>
                  <a:srgbClr val="16697A"/>
                </a:solidFill>
                <a:latin typeface="Bebas Neue"/>
                <a:ea typeface="Bebas Neue"/>
                <a:cs typeface="Bebas Neue"/>
                <a:sym typeface="Bebas Neue"/>
              </a:rPr>
              <a:t>62.4%</a:t>
            </a:r>
            <a:endParaRPr sz="1900">
              <a:solidFill>
                <a:srgbClr val="16697A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6" name="Google Shape;206;p41"/>
          <p:cNvSpPr txBox="1"/>
          <p:nvPr/>
        </p:nvSpPr>
        <p:spPr>
          <a:xfrm>
            <a:off x="189875" y="3370350"/>
            <a:ext cx="19203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Preferem trabalhar em equipa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2434475" y="3451275"/>
            <a:ext cx="9669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>
                <a:solidFill>
                  <a:srgbClr val="16697A"/>
                </a:solidFill>
                <a:latin typeface="Bebas Neue"/>
                <a:ea typeface="Bebas Neue"/>
                <a:cs typeface="Bebas Neue"/>
                <a:sym typeface="Bebas Neue"/>
              </a:rPr>
              <a:t>43.5%</a:t>
            </a:r>
            <a:endParaRPr sz="1900">
              <a:solidFill>
                <a:srgbClr val="16697A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1957775" y="3897025"/>
            <a:ext cx="19203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Possuem muito receio com a entrada no mercado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9" name="Google Shape;209;p41"/>
          <p:cNvSpPr txBox="1"/>
          <p:nvPr/>
        </p:nvSpPr>
        <p:spPr>
          <a:xfrm>
            <a:off x="4953475" y="2571750"/>
            <a:ext cx="9669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>
                <a:solidFill>
                  <a:srgbClr val="16697A"/>
                </a:solidFill>
                <a:latin typeface="Bebas Neue"/>
                <a:ea typeface="Bebas Neue"/>
                <a:cs typeface="Bebas Neue"/>
                <a:sym typeface="Bebas Neue"/>
              </a:rPr>
              <a:t>80%</a:t>
            </a:r>
            <a:endParaRPr sz="1900">
              <a:solidFill>
                <a:srgbClr val="16697A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0" name="Google Shape;210;p41"/>
          <p:cNvSpPr txBox="1"/>
          <p:nvPr/>
        </p:nvSpPr>
        <p:spPr>
          <a:xfrm>
            <a:off x="4245175" y="2994075"/>
            <a:ext cx="23835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Grandes e médias empresas querem remunerar os estudantes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1" name="Google Shape;211;p41"/>
          <p:cNvSpPr txBox="1"/>
          <p:nvPr/>
        </p:nvSpPr>
        <p:spPr>
          <a:xfrm>
            <a:off x="7169450" y="3553925"/>
            <a:ext cx="9669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>
                <a:solidFill>
                  <a:srgbClr val="16697A"/>
                </a:solidFill>
                <a:latin typeface="Bebas Neue"/>
                <a:ea typeface="Bebas Neue"/>
                <a:cs typeface="Bebas Neue"/>
                <a:sym typeface="Bebas Neue"/>
              </a:rPr>
              <a:t>73%</a:t>
            </a:r>
            <a:endParaRPr sz="1900">
              <a:solidFill>
                <a:srgbClr val="16697A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2" name="Google Shape;212;p41"/>
          <p:cNvSpPr txBox="1"/>
          <p:nvPr/>
        </p:nvSpPr>
        <p:spPr>
          <a:xfrm>
            <a:off x="6461150" y="3976250"/>
            <a:ext cx="23835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Grandes e médias empresas querem contratar os estudantes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13" name="Google Shape;2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38" y="3897022"/>
            <a:ext cx="1481925" cy="10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Personas e User Journeys </a:t>
            </a:r>
            <a:endParaRPr/>
          </a:p>
        </p:txBody>
      </p:sp>
      <p:sp>
        <p:nvSpPr>
          <p:cNvPr id="219" name="Google Shape;219;p42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2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42"/>
          <p:cNvGrpSpPr/>
          <p:nvPr/>
        </p:nvGrpSpPr>
        <p:grpSpPr>
          <a:xfrm>
            <a:off x="5783241" y="721598"/>
            <a:ext cx="3079725" cy="2951759"/>
            <a:chOff x="5844924" y="2232125"/>
            <a:chExt cx="2746077" cy="2631974"/>
          </a:xfrm>
        </p:grpSpPr>
        <p:pic>
          <p:nvPicPr>
            <p:cNvPr id="222" name="Google Shape;22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44924" y="2232125"/>
              <a:ext cx="2028524" cy="150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25925" y="2790120"/>
              <a:ext cx="2028525" cy="146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62475" y="3362390"/>
              <a:ext cx="2028525" cy="15017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" name="Google Shape;225;p42"/>
          <p:cNvPicPr preferRelativeResize="0"/>
          <p:nvPr/>
        </p:nvPicPr>
        <p:blipFill rotWithShape="1">
          <a:blip r:embed="rId6">
            <a:alphaModFix/>
          </a:blip>
          <a:srcRect r="1185"/>
          <a:stretch/>
        </p:blipFill>
        <p:spPr>
          <a:xfrm>
            <a:off x="-102300" y="2039075"/>
            <a:ext cx="6542775" cy="29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231" name="Google Shape;231;p43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3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3"/>
          <p:cNvSpPr txBox="1">
            <a:spLocks noGrp="1"/>
          </p:cNvSpPr>
          <p:nvPr>
            <p:ph type="subTitle" idx="2"/>
          </p:nvPr>
        </p:nvSpPr>
        <p:spPr>
          <a:xfrm>
            <a:off x="316350" y="2029475"/>
            <a:ext cx="4199400" cy="22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Empresas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Criar projetos;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Editar projetos;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Consultar projectos;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Classificar os estudantes que colaboraram no projeto;</a:t>
            </a:r>
            <a:endParaRPr sz="15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3"/>
          <p:cNvSpPr txBox="1">
            <a:spLocks noGrp="1"/>
          </p:cNvSpPr>
          <p:nvPr>
            <p:ph type="subTitle" idx="2"/>
          </p:nvPr>
        </p:nvSpPr>
        <p:spPr>
          <a:xfrm>
            <a:off x="4628250" y="2029475"/>
            <a:ext cx="4199400" cy="22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Estudantes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Consultar projetos disponíveis;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Candidatar individualmente a um projeto;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Consultar os seus projetos;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500">
                <a:solidFill>
                  <a:schemeClr val="dk2"/>
                </a:solidFill>
              </a:rPr>
              <a:t>Classificar as empresas com quem colaborou;</a:t>
            </a:r>
            <a:endParaRPr sz="15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Mockups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4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4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975" y="1418288"/>
            <a:ext cx="3457498" cy="3152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25" y="1677225"/>
            <a:ext cx="4439800" cy="26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Testes de Usabilidade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5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5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subTitle" idx="2"/>
          </p:nvPr>
        </p:nvSpPr>
        <p:spPr>
          <a:xfrm>
            <a:off x="506250" y="1427300"/>
            <a:ext cx="8131500" cy="3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b="1"/>
              <a:t>Objetivos: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Perceber o valor das funcionalidades já existentes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Identificar novas funcionalidades que poderão trazer valor à aplicação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Adequar a aplicação ao nosso público-alvo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b="1"/>
              <a:t>Principais respostas: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Não conseguir encontrar o menu dos ‘Meus projetos’.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Não conseguir visualizar as datas limites dos projetos.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Não haver um campo no perfil onde se possa inserir links de projetos de github pessoais.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MVP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6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6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6"/>
          <p:cNvSpPr txBox="1">
            <a:spLocks noGrp="1"/>
          </p:cNvSpPr>
          <p:nvPr>
            <p:ph type="subTitle" idx="2"/>
          </p:nvPr>
        </p:nvSpPr>
        <p:spPr>
          <a:xfrm>
            <a:off x="506250" y="1873100"/>
            <a:ext cx="8131500" cy="25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b="1"/>
              <a:t> 3 características principais: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Tem valor suficiente para que as pessoas comecem a utilizá-lo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Demonstra benefícios suficientes para reter utilizadores iniciais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Fornece um ciclo de feedback para orientar o desenvolvimento futuro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b="1"/>
              <a:t>Um MVP deve incluir: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Funcionalidade - o conjunto de recursos deve entregar um valor claro para o utilizador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Design - o design do MVP deve estar de acordo com o mais alto padrão da indústria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Confiabilidade - o padrão de qualidade da produção deve ser alcançado por meio de testes.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Usabilidade - o MVP deve ser fácil de usar e intuitivo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Base de Dados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7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7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rgbClr val="1669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875" y="1387875"/>
            <a:ext cx="6416249" cy="369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cial Skills Learning by Slidesgo">
  <a:themeElements>
    <a:clrScheme name="Simple Light">
      <a:dk1>
        <a:srgbClr val="263238"/>
      </a:dk1>
      <a:lt1>
        <a:srgbClr val="FFFFFF"/>
      </a:lt1>
      <a:dk2>
        <a:srgbClr val="455A64"/>
      </a:dk2>
      <a:lt2>
        <a:srgbClr val="EEEEEE"/>
      </a:lt2>
      <a:accent1>
        <a:srgbClr val="FFC727"/>
      </a:accent1>
      <a:accent2>
        <a:srgbClr val="2C2945"/>
      </a:accent2>
      <a:accent3>
        <a:srgbClr val="AD6359"/>
      </a:accent3>
      <a:accent4>
        <a:srgbClr val="F7A9A0"/>
      </a:accent4>
      <a:accent5>
        <a:srgbClr val="EFEFEF"/>
      </a:accent5>
      <a:accent6>
        <a:srgbClr val="F3F3F3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472</Words>
  <Application>Microsoft Office PowerPoint</Application>
  <PresentationFormat>Apresentação no Ecrã (16:9)</PresentationFormat>
  <Paragraphs>86</Paragraphs>
  <Slides>17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17</vt:i4>
      </vt:variant>
    </vt:vector>
  </HeadingPairs>
  <TitlesOfParts>
    <vt:vector size="23" baseType="lpstr">
      <vt:lpstr>Arial</vt:lpstr>
      <vt:lpstr>Bebas Neue</vt:lpstr>
      <vt:lpstr>Lato</vt:lpstr>
      <vt:lpstr>Symbol</vt:lpstr>
      <vt:lpstr>Simple Light</vt:lpstr>
      <vt:lpstr>Social Skills Learning by Slidesgo</vt:lpstr>
      <vt:lpstr>Apresentação do PowerPoint</vt:lpstr>
      <vt:lpstr>Problema/Oportunidade</vt:lpstr>
      <vt:lpstr>Questionários</vt:lpstr>
      <vt:lpstr>Personas e User Journeys </vt:lpstr>
      <vt:lpstr>Requisitos</vt:lpstr>
      <vt:lpstr>Mockups  </vt:lpstr>
      <vt:lpstr>Testes de Usabilidade </vt:lpstr>
      <vt:lpstr>MVP  </vt:lpstr>
      <vt:lpstr> Base de Dados  </vt:lpstr>
      <vt:lpstr>Arquitectura  </vt:lpstr>
      <vt:lpstr>Desenvolvimento </vt:lpstr>
      <vt:lpstr>Trabalho Futuro  </vt:lpstr>
      <vt:lpstr>Work Hard and BePro!</vt:lpstr>
      <vt:lpstr>Apresentação do PowerPoint</vt:lpstr>
      <vt:lpstr>Questionários (estudantes)</vt:lpstr>
      <vt:lpstr>Personas e User Journeys </vt:lpstr>
      <vt:lpstr>Requisitos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Rafaela Pinho</dc:creator>
  <cp:lastModifiedBy>Rafaela Pinho</cp:lastModifiedBy>
  <cp:revision>9</cp:revision>
  <dcterms:modified xsi:type="dcterms:W3CDTF">2021-02-03T10:59:09Z</dcterms:modified>
</cp:coreProperties>
</file>